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33"/>
  </p:notesMasterIdLst>
  <p:sldIdLst>
    <p:sldId id="256" r:id="rId2"/>
    <p:sldId id="257" r:id="rId3"/>
    <p:sldId id="258" r:id="rId4"/>
    <p:sldId id="287" r:id="rId5"/>
    <p:sldId id="260" r:id="rId6"/>
    <p:sldId id="284" r:id="rId7"/>
    <p:sldId id="285" r:id="rId8"/>
    <p:sldId id="288" r:id="rId9"/>
    <p:sldId id="289" r:id="rId10"/>
    <p:sldId id="29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2" r:id="rId21"/>
    <p:sldId id="275" r:id="rId22"/>
    <p:sldId id="276" r:id="rId23"/>
    <p:sldId id="277" r:id="rId24"/>
    <p:sldId id="278" r:id="rId25"/>
    <p:sldId id="279" r:id="rId26"/>
    <p:sldId id="286" r:id="rId27"/>
    <p:sldId id="291" r:id="rId28"/>
    <p:sldId id="292" r:id="rId29"/>
    <p:sldId id="293" r:id="rId30"/>
    <p:sldId id="280" r:id="rId31"/>
    <p:sldId id="281" r:id="rId3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90997FA-4659-42D3-AE21-8A0E7D426691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723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Ferdi: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Abbreviate, no need to use full sentences all the time</a:t>
            </a:r>
          </a:p>
        </p:txBody>
      </p:sp>
    </p:spTree>
    <p:extLst>
      <p:ext uri="{BB962C8B-B14F-4D97-AF65-F5344CB8AC3E}">
        <p14:creationId xmlns:p14="http://schemas.microsoft.com/office/powerpoint/2010/main" val="133153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Changed title to: The Difference between UDS and TP. We dont really need this slide</a:t>
            </a:r>
          </a:p>
        </p:txBody>
      </p:sp>
    </p:spTree>
    <p:extLst>
      <p:ext uri="{BB962C8B-B14F-4D97-AF65-F5344CB8AC3E}">
        <p14:creationId xmlns:p14="http://schemas.microsoft.com/office/powerpoint/2010/main" val="324891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good but it would look waaay better if it was a table/graphic</a:t>
            </a:r>
          </a:p>
        </p:txBody>
      </p:sp>
    </p:spTree>
    <p:extLst>
      <p:ext uri="{BB962C8B-B14F-4D97-AF65-F5344CB8AC3E}">
        <p14:creationId xmlns:p14="http://schemas.microsoft.com/office/powerpoint/2010/main" val="269927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Bulletpoint madness. No one will read this, so either we skip it very fast or abbreviate it to avoid confusion.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think that we can just dump this slide and rather talk about the features in specific. Or even better: Just show the features we are talking about and on the cd, we leave it as is so ppl on the internet get to read everything</a:t>
            </a:r>
          </a:p>
        </p:txBody>
      </p:sp>
    </p:spTree>
    <p:extLst>
      <p:ext uri="{BB962C8B-B14F-4D97-AF65-F5344CB8AC3E}">
        <p14:creationId xmlns:p14="http://schemas.microsoft.com/office/powerpoint/2010/main" val="84230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Abbreviate sentences</a:t>
            </a:r>
          </a:p>
        </p:txBody>
      </p:sp>
    </p:spTree>
    <p:extLst>
      <p:ext uri="{BB962C8B-B14F-4D97-AF65-F5344CB8AC3E}">
        <p14:creationId xmlns:p14="http://schemas.microsoft.com/office/powerpoint/2010/main" val="74224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image will be hard to read, otherwise really good. I suggest putting the original/MITM on a separate sllide in fullscreen so its better to see and explain</a:t>
            </a:r>
          </a:p>
        </p:txBody>
      </p:sp>
    </p:spTree>
    <p:extLst>
      <p:ext uri="{BB962C8B-B14F-4D97-AF65-F5344CB8AC3E}">
        <p14:creationId xmlns:p14="http://schemas.microsoft.com/office/powerpoint/2010/main" val="296099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text takes too much space, I would just show the image and just say exactly what u wrote here. </a:t>
            </a:r>
          </a:p>
        </p:txBody>
      </p:sp>
    </p:spTree>
    <p:extLst>
      <p:ext uri="{BB962C8B-B14F-4D97-AF65-F5344CB8AC3E}">
        <p14:creationId xmlns:p14="http://schemas.microsoft.com/office/powerpoint/2010/main" val="233416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Changed “after a week” to “shortly after DC”</a:t>
            </a:r>
          </a:p>
        </p:txBody>
      </p:sp>
    </p:spTree>
    <p:extLst>
      <p:ext uri="{BB962C8B-B14F-4D97-AF65-F5344CB8AC3E}">
        <p14:creationId xmlns:p14="http://schemas.microsoft.com/office/powerpoint/2010/main" val="189746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0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43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97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2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337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69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0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7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3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0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7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1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9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85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CAN I haz car secret plz?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Content Placeholder 7"/>
          <p:cNvPicPr/>
          <p:nvPr/>
        </p:nvPicPr>
        <p:blipFill>
          <a:blip r:embed="rId2"/>
          <a:stretch/>
        </p:blipFill>
        <p:spPr>
          <a:xfrm>
            <a:off x="2295360" y="1328040"/>
            <a:ext cx="7258320" cy="484812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1483560" y="6382080"/>
            <a:ext cx="3087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Javier Vazquez Vidal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7772400" y="6382080"/>
            <a:ext cx="2913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Henrik Ferdinand </a:t>
            </a:r>
            <a:r>
              <a:rPr lang="en-US" sz="1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Nölscher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 rot="928917">
            <a:off x="1543014" y="393256"/>
            <a:ext cx="147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Cyber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503" y="164757"/>
            <a:ext cx="1065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UDS VS TP 2.0 -&gt; UDS Transmission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1" y="926089"/>
            <a:ext cx="10963466" cy="2558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1" y="3559230"/>
            <a:ext cx="10963466" cy="28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63611" y="235440"/>
            <a:ext cx="1154243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Some of the differences between UDS and TP SIDs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Content Placeholder 3"/>
          <p:cNvPicPr/>
          <p:nvPr/>
        </p:nvPicPr>
        <p:blipFill>
          <a:blip r:embed="rId3"/>
          <a:stretch/>
        </p:blipFill>
        <p:spPr>
          <a:xfrm>
            <a:off x="1644480" y="1560240"/>
            <a:ext cx="8570880" cy="49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The most interesting Services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080" y="1620570"/>
            <a:ext cx="10424431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SecurityAccess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 (0x27): Allows access to restricted Services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ReadMemoryByAddress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 (0x23): Allows to read certain memory addresses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Read/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WriteDataByID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(0x22/0x2E): Allows to read/write certain parameters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RequestUpload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(0x35): Service used to retrieve firmware from the ECU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RoutineControl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(0x31): Allows to start “routines”, which have different effects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Say hello to the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CANBadger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7" y="1601744"/>
            <a:ext cx="9728886" cy="4738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CANBadger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Hardware Overview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93600" y="190440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Powered by 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mBed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LPC1768 or 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LPCXPresso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LPC1769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128KB XRAM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2x DB9 CAN Interfaces + 2x Debug headers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SD card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ECU Power control by software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4 GPIOs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Standalone mode, USB mode (CDC Device), or Network mode 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Can be powered by PSU, External battery, or OBD2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Has a 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blinky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dual color LED. Everyone loves </a:t>
            </a: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blinky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LEDs, right?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Calibri"/>
              </a:rPr>
              <a:t>Complete board assembly under $25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32" y="1602900"/>
            <a:ext cx="4838400" cy="49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CANBadger POC Firmware Features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All actions are handled by the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firmware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Supports UDS, TP2.0 and RAW CAN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Diagnostics Sessions are interactive (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realtime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MITM with rules stored in SD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Hijack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SecurityAccess</a:t>
            </a:r>
            <a:endParaRPr lang="en-US" sz="2800" b="0" strike="noStrike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Emulate SIDs/PIDs from log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17220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Dump Data Transfers to SD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Log UDS and TP2.0 traffic with very detailed verbosity in standard or bridge mode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Log RAW CAN traffic in standard or bridge mode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Detect CAN speed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Ethernet for use with GUI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4849">
            <a:off x="8218956" y="5077749"/>
            <a:ext cx="3943449" cy="970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Protocol Analysis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Many SIDs already included in firmware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Extremely fast to add support for new SIDs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High verbosity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Logging and parsing is done by the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firmware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Logs are stored in the SD card and can be viewed 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and retrieved 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without removing it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Works with UDS and TP2.0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Content Placeholder 4"/>
          <p:cNvPicPr/>
          <p:nvPr/>
        </p:nvPicPr>
        <p:blipFill>
          <a:blip r:embed="rId3"/>
          <a:stretch/>
        </p:blipFill>
        <p:spPr>
          <a:xfrm>
            <a:off x="6322680" y="597240"/>
            <a:ext cx="5516280" cy="557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TP2.0 and UDS Interactive Session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No scripting required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Allows to perform actions on the go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Built-in scanners for SID parameters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Content Placeholder 4"/>
          <p:cNvPicPr/>
          <p:nvPr/>
        </p:nvPicPr>
        <p:blipFill>
          <a:blip r:embed="rId2"/>
          <a:stretch/>
        </p:blipFill>
        <p:spPr>
          <a:xfrm>
            <a:off x="6856560" y="1458000"/>
            <a:ext cx="4496760" cy="508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MITM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Handled by the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Firmware (real-time!)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Rules are set for specific IDS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Manipulate individual bytes: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Swap for fixed value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Add, </a:t>
            </a:r>
            <a:r>
              <a:rPr lang="en-US" sz="24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substract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, multiply, divide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Increase or decrease percent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Conditions can be set to: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Whole payload matches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Specific bytes match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Specific bytes are greater or smaller than X value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Content Placeholder 4"/>
          <p:cNvPicPr/>
          <p:nvPr/>
        </p:nvPicPr>
        <p:blipFill>
          <a:blip r:embed="rId3"/>
          <a:stretch/>
        </p:blipFill>
        <p:spPr>
          <a:xfrm>
            <a:off x="6018840" y="1262743"/>
            <a:ext cx="4986000" cy="49134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CANBadger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Server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38080" y="1825560"/>
            <a:ext cx="10865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Remotely control multiple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CanBadgers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!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buClr>
                <a:srgbClr val="000000"/>
              </a:buClr>
            </a:pP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Simple UDP Protocol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Node2Server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Node2Node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buClr>
                <a:srgbClr val="000000"/>
              </a:buClr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Cross-Platform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Python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Qt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 for GUI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Hackable Protocol Abstractions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20" y="2008822"/>
            <a:ext cx="3338241" cy="3338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Who are we?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Javier is a Hardware Security Specialist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Works at Code White as a Product Security Engineer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He is from Cadiz (Spain)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Enjoys reversing products that are interesting, or could potentially be more fun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Likes cake (when it’s not a lie) and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bbqs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Content Placeholder 5"/>
          <p:cNvPicPr/>
          <p:nvPr/>
        </p:nvPicPr>
        <p:blipFill>
          <a:blip r:embed="rId2"/>
          <a:stretch/>
        </p:blipFill>
        <p:spPr>
          <a:xfrm>
            <a:off x="6172200" y="1842120"/>
            <a:ext cx="5180760" cy="431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7708" y="1443128"/>
            <a:ext cx="5527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status for connected </a:t>
            </a:r>
            <a:r>
              <a:rPr lang="en-US" sz="2400" dirty="0" err="1"/>
              <a:t>CANBadgers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operations organized in tabs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Easily modify/add parameters and perform actions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Exchange data between tabs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97" y="1565189"/>
            <a:ext cx="5663675" cy="4663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97" y="1565189"/>
            <a:ext cx="5663675" cy="4663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96" y="1565189"/>
            <a:ext cx="5663675" cy="4663844"/>
          </a:xfrm>
          <a:prstGeom prst="rect">
            <a:avLst/>
          </a:prstGeom>
        </p:spPr>
      </p:pic>
      <p:sp>
        <p:nvSpPr>
          <p:cNvPr id="10" name="CustomShape 1"/>
          <p:cNvSpPr/>
          <p:nvPr/>
        </p:nvSpPr>
        <p:spPr>
          <a:xfrm>
            <a:off x="838080" y="365040"/>
            <a:ext cx="10514880" cy="10563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CANBadger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Server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26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SecurityAccess Hijack. Why?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OEM tools and some third-party tools authenticate themselves to ECUs in order to gain access to restricted features. Who doesn’t like restricted stuff?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These tools have fixed functions, so you have no control over the process other than pressing buttons.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Because you CAN!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Content Placeholder 4"/>
          <p:cNvPicPr/>
          <p:nvPr/>
        </p:nvPicPr>
        <p:blipFill>
          <a:blip r:embed="rId3"/>
          <a:stretch/>
        </p:blipFill>
        <p:spPr>
          <a:xfrm>
            <a:off x="6019920" y="1825560"/>
            <a:ext cx="5678640" cy="347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SecurityAccess Hijack. How?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38080" y="1825560"/>
            <a:ext cx="611100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Wait for a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SecurityAccess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request in transparent bridge mode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Switch to the desired type of Diagnostics Session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SecurityAccess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auth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is forwarded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Success? Cut off the external tool and take control over the Session!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80" y="1210215"/>
            <a:ext cx="4355190" cy="4355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So, we survived the demo (hopefully!)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Content Placeholder 4"/>
          <p:cNvPicPr/>
          <p:nvPr/>
        </p:nvPicPr>
        <p:blipFill>
          <a:blip r:embed="rId2"/>
          <a:stretch/>
        </p:blipFill>
        <p:spPr>
          <a:xfrm>
            <a:off x="6477120" y="2286720"/>
            <a:ext cx="4571280" cy="34282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38080" y="1828800"/>
            <a:ext cx="4902320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What else can the </a:t>
            </a:r>
            <a:r>
              <a:rPr lang="en-US" sz="28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 do?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Dump TP and UDS transfers, which are used for firmware updates.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Spoof OBD2 data thru MITM and Emulator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Use GPIO pins for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bootloading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 (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Tricore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f.ex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Manipulate GPS signals via UART pins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Wait, why did you mention GPS?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Content Placeholder 4"/>
          <p:cNvPicPr/>
          <p:nvPr/>
        </p:nvPicPr>
        <p:blipFill>
          <a:blip r:embed="rId2"/>
          <a:stretch/>
        </p:blipFill>
        <p:spPr>
          <a:xfrm>
            <a:off x="838080" y="1845000"/>
            <a:ext cx="5180760" cy="43120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40" y="1845000"/>
            <a:ext cx="5910781" cy="2282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13" y="4127528"/>
            <a:ext cx="3767655" cy="2085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20" y="1955328"/>
            <a:ext cx="4876800" cy="370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Insurance and Tracking dongles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38080" y="1825560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They implicitly trust the car though they cannot really know where the OBD2 data is coming from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They are dependent on a GPS module that outputs data via UART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2700" y="1825560"/>
            <a:ext cx="5168900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By spoofing the OBD2 data, you can have your own “driving habits”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By spoofing your location, well, you can guess… 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Mix both of them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???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Profit!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847133" y="0"/>
            <a:ext cx="10514880" cy="1059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Insurance and Tracking dongles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" y="827940"/>
            <a:ext cx="10382388" cy="58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47133" y="0"/>
            <a:ext cx="10514880" cy="1059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does the emulator work?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151448" y="1059254"/>
            <a:ext cx="518076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800" b="0" strike="noStrike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 will make requests for specified PIDs every 10 </a:t>
            </a:r>
            <a:r>
              <a:rPr lang="en-US" sz="2800" b="0" strike="noStrike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ms</a:t>
            </a:r>
            <a:r>
              <a:rPr lang="en-US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 in a loop during desired time, dumping the replies to SD.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Once the data is stored, you can choose from which IDs, SIDs and PIDs you want to create emulation files.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08" y="1059254"/>
            <a:ext cx="6373923" cy="55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9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47133" y="0"/>
            <a:ext cx="10514880" cy="1059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does the emulator work?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168123" y="1059254"/>
            <a:ext cx="5180760" cy="54773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emulator data is mapped into the XRAM.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first 0x800 bytes are lookup tables which contain ID, Protocol, SID, PID, Start Offset and End Offset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All requests from the victim are passed to the target system.</a:t>
            </a:r>
            <a:endParaRPr lang="en-US" sz="2400" b="0" strike="noStrike" spc="-1" dirty="0" smtClean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When a reply is received from the target, the </a:t>
            </a:r>
            <a:r>
              <a:rPr lang="en-US" sz="2400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 will lookup these tables to see if an entry is found for it.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If an entry is found, it will pass the emulated data instead of the original one.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41" y="1059254"/>
            <a:ext cx="65246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847133" y="0"/>
            <a:ext cx="10514880" cy="1059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does the emulator work?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168123" y="1059254"/>
            <a:ext cx="5180760" cy="54773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Emulation data is stored with timestamps.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lang="en-US" sz="2400" b="0" strike="noStrike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 will pass the appropriate data for each moment, so even if requests are random, data will still be right.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The emulation data is optimized, storing only changes within the timeframe.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When there is no more emulation data left for the current timeframe, the whole emulation will be restarted from the beginning</a:t>
            </a:r>
            <a:endParaRPr lang="en-US" sz="2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83" y="1059253"/>
            <a:ext cx="6447782" cy="52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8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Who are we?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527089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Ferdi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works as an Information Security Specialist at Code-White in Ulm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buClr>
                <a:srgbClr val="000000"/>
              </a:buClr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Among many things, he likes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pwning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stuff, lasers and BBQs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Likes big busses and he cannot lie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Content Placeholder 4"/>
          <p:cNvPicPr/>
          <p:nvPr/>
        </p:nvPicPr>
        <p:blipFill>
          <a:blip r:embed="rId2"/>
          <a:stretch/>
        </p:blipFill>
        <p:spPr>
          <a:xfrm>
            <a:off x="6417360" y="1825560"/>
            <a:ext cx="4690080" cy="435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Wanna see moar?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We will be waiting for you at the “You CAN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haz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car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secretz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” workshop, ready to answer all your questions and to provide more info.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Do you want to assemble your own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CANBadger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like, right now? Come visit us!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Code and schematics are GPL and will be uploaded to </a:t>
            </a:r>
            <a:r>
              <a:rPr lang="en-US" sz="2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github</a:t>
            </a: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 shortly after DC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Thanks!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all of you for being here today!</a:t>
            </a: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Code White for their support and trust in the project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our family and friends for supporting us even when we run out of coffee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52" y="3699302"/>
            <a:ext cx="4947517" cy="2782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96" y="5850215"/>
            <a:ext cx="4789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Javier Vazquez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fjvva</a:t>
            </a:r>
            <a:endParaRPr lang="en-US" dirty="0"/>
          </a:p>
          <a:p>
            <a:r>
              <a:rPr lang="en-US" dirty="0"/>
              <a:t>Javier.Vazquez.vidal@code-white.com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59233" y="5867556"/>
            <a:ext cx="487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Ferdinand </a:t>
            </a:r>
            <a:r>
              <a:rPr lang="en-US" dirty="0" err="1"/>
              <a:t>Nölscher</a:t>
            </a:r>
            <a:endParaRPr lang="en-US" dirty="0"/>
          </a:p>
          <a:p>
            <a:pPr algn="ctr"/>
            <a:r>
              <a:rPr lang="en-US" dirty="0"/>
              <a:t>@s1ckcc</a:t>
            </a:r>
          </a:p>
          <a:p>
            <a:r>
              <a:rPr lang="en-US" dirty="0"/>
              <a:t>Ferdinand.noelscher@code-white.com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415" y="396777"/>
            <a:ext cx="1047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options did we have?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26" y="2521886"/>
            <a:ext cx="5206435" cy="2926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31" y="2521886"/>
            <a:ext cx="5206435" cy="2926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37" y="2625110"/>
            <a:ext cx="5296929" cy="27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3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Current Car Hacking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6161" y="1598141"/>
            <a:ext cx="9292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Focus is </a:t>
            </a: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on 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the CAN bus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Replay attacks and/or packet injection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Some </a:t>
            </a:r>
            <a:r>
              <a:rPr lang="en-US" sz="2800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researchers also </a:t>
            </a: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found remote exploits to take control of certain vehicles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uFill>
                  <a:solidFill>
                    <a:srgbClr val="FFFFFF"/>
                  </a:solidFill>
                </a:uFill>
                <a:latin typeface="Calibri"/>
              </a:rPr>
              <a:t>There are some tools to help understand the UDS protocol</a:t>
            </a:r>
            <a:endParaRPr lang="en-US" sz="28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04" y="3641124"/>
            <a:ext cx="4047403" cy="2874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56" y="1202725"/>
            <a:ext cx="2143897" cy="2143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1" y="3641124"/>
            <a:ext cx="5028361" cy="2881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480" y="1598141"/>
            <a:ext cx="4662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Chiptuning</a:t>
            </a:r>
            <a:r>
              <a:rPr lang="en-US" sz="2400" dirty="0"/>
              <a:t> is actually hacking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ECUs are cloned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 data is manipulated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OEM specific Diagnostics are more fun than standard ones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86" y="1667204"/>
            <a:ext cx="2414016" cy="1810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6" y="4558625"/>
            <a:ext cx="6013622" cy="2051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73" y="1662381"/>
            <a:ext cx="2395936" cy="1798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73" y="3537133"/>
            <a:ext cx="4102443" cy="3072714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838080" y="365040"/>
            <a:ext cx="10514880" cy="992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Is there anything else?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1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0613" y="262550"/>
            <a:ext cx="9705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</a:rPr>
              <a:t>So, what’s the </a:t>
            </a:r>
            <a:r>
              <a:rPr lang="en-US" sz="4000" dirty="0" err="1">
                <a:solidFill>
                  <a:schemeClr val="bg1"/>
                </a:solidFill>
                <a:latin typeface="Calibri Light" panose="020F0302020204030204" pitchFamily="34" charset="0"/>
              </a:rPr>
              <a:t>secretz</a:t>
            </a:r>
            <a:r>
              <a:rPr lang="en-US" sz="4000" dirty="0">
                <a:solidFill>
                  <a:schemeClr val="bg1"/>
                </a:solidFill>
                <a:latin typeface="Calibri Light" panose="020F030202020403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138" y="1575303"/>
            <a:ext cx="4780230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UDS is not the only protocol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TP2.0 (Tunneling Protocol) is the CAN version of KWP2000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Both offer a series of services which are very interesting, but often not taken into consideration.</a:t>
            </a: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Calibri"/>
              </a:rPr>
              <a:t>With use of these services, a lot of Information can be gathered and modified.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86" y="1575302"/>
            <a:ext cx="4391685" cy="43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503" y="164757"/>
            <a:ext cx="1065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UDS VS TP 2.0 -&gt; TP 2.0 Channel Negotiation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9" y="948240"/>
            <a:ext cx="8458077" cy="2473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56" y="3488834"/>
            <a:ext cx="8127401" cy="30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503" y="164757"/>
            <a:ext cx="10659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UDS VS TP 2.0 -&gt; TP 2.0 Transmission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5" y="1966635"/>
            <a:ext cx="11119977" cy="24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1361</Words>
  <Application>Microsoft Office PowerPoint</Application>
  <PresentationFormat>Widescreen</PresentationFormat>
  <Paragraphs>187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Comic Sans MS</vt:lpstr>
      <vt:lpstr>DejaVu Sans</vt:lpstr>
      <vt:lpstr>Symbol</vt:lpstr>
      <vt:lpstr>Times New Roman</vt:lpstr>
      <vt:lpstr>Trebuchet MS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I haz car secret plz?</dc:title>
  <dc:subject/>
  <dc:creator>Windows User</dc:creator>
  <dc:description/>
  <cp:lastModifiedBy>Windows User</cp:lastModifiedBy>
  <cp:revision>121</cp:revision>
  <dcterms:created xsi:type="dcterms:W3CDTF">2016-07-07T08:44:12Z</dcterms:created>
  <dcterms:modified xsi:type="dcterms:W3CDTF">2016-08-17T06:16:31Z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